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136_D5C34F9F.xml" ContentType="application/vnd.ms-powerpoint.comments+xml"/>
  <Override PartName="/ppt/notesSlides/notesSlide8.xml" ContentType="application/vnd.openxmlformats-officedocument.presentationml.notesSlide+xml"/>
  <Override PartName="/ppt/comments/modernComment_15A_13A5791E.xml" ContentType="application/vnd.ms-powerpoint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12" r:id="rId2"/>
    <p:sldId id="329" r:id="rId3"/>
    <p:sldId id="330" r:id="rId4"/>
    <p:sldId id="331" r:id="rId5"/>
    <p:sldId id="257" r:id="rId6"/>
    <p:sldId id="332" r:id="rId7"/>
    <p:sldId id="310" r:id="rId8"/>
    <p:sldId id="346" r:id="rId9"/>
    <p:sldId id="333" r:id="rId10"/>
    <p:sldId id="340" r:id="rId11"/>
    <p:sldId id="345" r:id="rId12"/>
    <p:sldId id="341" r:id="rId13"/>
    <p:sldId id="348" r:id="rId14"/>
    <p:sldId id="347" r:id="rId15"/>
    <p:sldId id="337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8F0D99-711D-3A04-E23A-36DF960D65AB}" name="Brianne Curtis" initials="BC" userId="S::bcurtis@gfo.ca::4d36d49e-32f4-473a-b818-5cd7e50bc434" providerId="AD"/>
  <p188:author id="{0710B1E3-0150-7673-3936-C69F3E135641}" name="Nicole Koopstra" initials="" userId="S::nkoopstra@gfo.ca::a37db97f-7c29-425f-ae8b-a9ede515881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nikowsky" initials="LNB" lastIdx="9" clrIdx="0">
    <p:extLst>
      <p:ext uri="{19B8F6BF-5375-455C-9EA6-DF929625EA0E}">
        <p15:presenceInfo xmlns:p15="http://schemas.microsoft.com/office/powerpoint/2012/main" userId="Laura Bonikowsky" providerId="None"/>
      </p:ext>
    </p:extLst>
  </p:cmAuthor>
  <p:cmAuthor id="2" name="Lindsay Elgersma" initials="LE" lastIdx="13" clrIdx="1">
    <p:extLst>
      <p:ext uri="{19B8F6BF-5375-455C-9EA6-DF929625EA0E}">
        <p15:presenceInfo xmlns:p15="http://schemas.microsoft.com/office/powerpoint/2012/main" userId="S::lindsay@elgersmaconsultingcom.onmicrosoft.com::edbf2e0c-64c3-45a2-89a1-0f3e57608278" providerId="AD"/>
      </p:ext>
    </p:extLst>
  </p:cmAuthor>
  <p:cmAuthor id="3" name="Brianne Curtis" initials="BC" lastIdx="2" clrIdx="2">
    <p:extLst>
      <p:ext uri="{19B8F6BF-5375-455C-9EA6-DF929625EA0E}">
        <p15:presenceInfo xmlns:p15="http://schemas.microsoft.com/office/powerpoint/2012/main" userId="S::bcurtis@gfo.ca::4d36d49e-32f4-473a-b818-5cd7e50bc4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09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179" autoAdjust="0"/>
    <p:restoredTop sz="69449" autoAdjust="0"/>
  </p:normalViewPr>
  <p:slideViewPr>
    <p:cSldViewPr snapToGrid="0">
      <p:cViewPr varScale="1">
        <p:scale>
          <a:sx n="77" d="100"/>
          <a:sy n="77" d="100"/>
        </p:scale>
        <p:origin x="220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29"/>
    </p:cViewPr>
  </p:sorterViewPr>
  <p:notesViewPr>
    <p:cSldViewPr snapToGrid="0">
      <p:cViewPr varScale="1">
        <p:scale>
          <a:sx n="61" d="100"/>
          <a:sy n="61" d="100"/>
        </p:scale>
        <p:origin x="3168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modernComment_136_D5C34F9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D56DBB-5721-464D-AADF-CAC722B06396}" authorId="{AD8F0D99-711D-3A04-E23A-36DF960D65AB}" created="2024-09-18T22:25:35.791">
    <pc:sldMkLst xmlns:pc="http://schemas.microsoft.com/office/powerpoint/2013/main/command">
      <pc:docMk/>
      <pc:sldMk cId="3586346911" sldId="310"/>
    </pc:sldMkLst>
    <p188:replyLst>
      <p188:reply id="{7252F97B-8351-7048-AB8D-67571F63AE06}" authorId="{0710B1E3-0150-7673-3936-C69F3E135641}" created="2024-10-04T23:38:01.593">
        <p188:txBody>
          <a:bodyPr/>
          <a:lstStyle/>
          <a:p>
            <a:r>
              <a:rPr lang="en-US"/>
              <a:t>It is curved, I think just doesn’t show cause it is on a white background
</a:t>
            </a:r>
          </a:p>
        </p188:txBody>
      </p188:reply>
    </p188:replyLst>
    <p188:txBody>
      <a:bodyPr/>
      <a:lstStyle/>
      <a:p>
        <a:r>
          <a:rPr lang="en-CA"/>
          <a:t>Can we make the bottom oat picture curve?</a:t>
        </a:r>
      </a:p>
    </p188:txBody>
  </p188:cm>
</p188:cmLst>
</file>

<file path=ppt/comments/modernComment_15A_13A5791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C83D5D8-8544-4C6F-8EAD-A8D929ACD1A1}" authorId="{AD8F0D99-711D-3A04-E23A-36DF960D65AB}" created="2024-09-18T22:25:49.768">
    <pc:sldMkLst xmlns:pc="http://schemas.microsoft.com/office/powerpoint/2013/main/command">
      <pc:docMk/>
      <pc:sldMk cId="329611550" sldId="346"/>
    </pc:sldMkLst>
    <p188:txBody>
      <a:bodyPr/>
      <a:lstStyle/>
      <a:p>
        <a:r>
          <a:rPr lang="en-CA"/>
          <a:t>Can we make the bottom oat picture curve?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D018B-63AE-44BB-B311-756F935CE590}" type="datetimeFigureOut">
              <a:rPr lang="en-CA" smtClean="0"/>
              <a:t>2024-12-24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52B4D-80B6-452C-A7D7-277FD7B18C0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7037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hwkeG9msLM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73012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1"/>
                </a:solidFill>
              </a:rPr>
              <a:t>The grain products we love contain refined or whole grains. Refined means they have had more processing than whole grains. Both are healthy choices and which one you eat is a matter of preference.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1"/>
                </a:solidFill>
              </a:rPr>
              <a:t>Whole grain food products include brown bread or pasta. Refined grain food products include white bread or pasta.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89458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6000"/>
              </a:lnSpc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Describe whole a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 </a:t>
            </a: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refined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grains to students.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Whole grain</a:t>
            </a: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contains all three parts of the grain seed: the bran, the germ and the endosperm.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Font typeface="Symbol" panose="05050102010706020507" pitchFamily="18" charset="2"/>
              <a:buChar char=""/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bran is the outer layer of the grain, which contains fibre as well as vitamins and minerals.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Font typeface="Symbol" panose="05050102010706020507" pitchFamily="18" charset="2"/>
              <a:buChar char=""/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germ supports the growth of a new plant. It is rich in healthy fats, vitamins, and minerals.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Font typeface="Symbol" panose="05050102010706020507" pitchFamily="18" charset="2"/>
              <a:buChar char=""/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endosperm contains mainly starch (carbohydrate), as well as protein, vitamins, and minerals.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310">
              <a:lnSpc>
                <a:spcPct val="106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Refined grain</a:t>
            </a: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had the germ and bran removed.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Font typeface="Symbol" panose="05050102010706020507" pitchFamily="18" charset="2"/>
              <a:buChar char=""/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Refined grains have a finer texture and longer food storage life.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Font typeface="Symbol" panose="05050102010706020507" pitchFamily="18" charset="2"/>
              <a:buChar char=""/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Refining removes nearly all the fibre and many nutrients; the nutrients (but not the fibre) can be added back into the refined grain. When nutrients have been added, the refined grains are called enriched.</a:t>
            </a:r>
            <a:endParaRPr lang="en-CA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buFont typeface="Symbol" panose="05050102010706020507" pitchFamily="18" charset="2"/>
              <a:buNone/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Nutrients in whole grains: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Vitamin A.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Vitamin B-1 (thiamin)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Vitamin B-2 (riboflavin)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Vitamin B-3  (niacin)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Vitamin B-6  (pyridoxine).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Vitamin B-9 (folate)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Vitamin E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Iron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Magnesium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Phosphorus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Selenium</a:t>
            </a:r>
            <a:endParaRPr lang="en-CA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837550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6000"/>
              </a:lnSpc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Answer: Whole grains are important because they contain all three parts, which means all the grain’s nutrients, vitamins, and minerals are present. </a:t>
            </a:r>
          </a:p>
          <a:p>
            <a:pPr>
              <a:lnSpc>
                <a:spcPct val="106000"/>
              </a:lnSpc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Reassure students that eating refined grain is not bad or unhealthy. There are many reasons to choose refined grains; they may be cultural, preference for a taste or texture, or even health reasons, or health reasons (such as having Crohn’s or colitis).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</a:pPr>
            <a:r>
              <a:rPr lang="en-CA" sz="18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Optional - Show students this video about whole grains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</a:pPr>
            <a:r>
              <a:rPr lang="en-CA" sz="1800" u="sng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https://www.youtube.com/watch?v=whwkeG9msLM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29844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Display images of products made with different grains and have students identify which grain is an ingredient. </a:t>
            </a:r>
          </a:p>
          <a:p>
            <a:endParaRPr lang="en-US" sz="1200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Malt Vinegar</a:t>
            </a:r>
          </a:p>
          <a:p>
            <a:r>
              <a:rPr lang="en-US" sz="1200" dirty="0">
                <a:solidFill>
                  <a:schemeClr val="tx1"/>
                </a:solidFill>
              </a:rPr>
              <a:t>Taco</a:t>
            </a:r>
          </a:p>
          <a:p>
            <a:r>
              <a:rPr lang="en-US" sz="1200" dirty="0">
                <a:solidFill>
                  <a:schemeClr val="tx1"/>
                </a:solidFill>
              </a:rPr>
              <a:t>Granola Bars</a:t>
            </a:r>
          </a:p>
          <a:p>
            <a:r>
              <a:rPr lang="en-US" sz="1200" dirty="0">
                <a:solidFill>
                  <a:schemeClr val="tx1"/>
                </a:solidFill>
              </a:rPr>
              <a:t>Mayonnaise</a:t>
            </a:r>
          </a:p>
          <a:p>
            <a:r>
              <a:rPr lang="en-US" sz="1200" dirty="0">
                <a:solidFill>
                  <a:schemeClr val="tx1"/>
                </a:solidFill>
              </a:rPr>
              <a:t>Crackers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15790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Answer key: </a:t>
            </a:r>
          </a:p>
          <a:p>
            <a:r>
              <a:rPr lang="en-US" sz="1200" dirty="0">
                <a:solidFill>
                  <a:schemeClr val="tx1"/>
                </a:solidFill>
              </a:rPr>
              <a:t>Malt Vinegar: barley (fermented barley makes malt).</a:t>
            </a:r>
          </a:p>
          <a:p>
            <a:r>
              <a:rPr lang="en-US" sz="1200" dirty="0">
                <a:solidFill>
                  <a:schemeClr val="tx1"/>
                </a:solidFill>
              </a:rPr>
              <a:t>Taco: corn (corn flour shell) </a:t>
            </a:r>
          </a:p>
          <a:p>
            <a:r>
              <a:rPr lang="en-US" sz="1200" dirty="0">
                <a:solidFill>
                  <a:schemeClr val="tx1"/>
                </a:solidFill>
              </a:rPr>
              <a:t>Granola bars: oats (rolled oats) </a:t>
            </a:r>
          </a:p>
          <a:p>
            <a:r>
              <a:rPr lang="en-US" sz="1200" dirty="0">
                <a:solidFill>
                  <a:schemeClr val="tx1"/>
                </a:solidFill>
              </a:rPr>
              <a:t>Mayonnaise: soybeans (soybean oil)</a:t>
            </a:r>
          </a:p>
          <a:p>
            <a:r>
              <a:rPr lang="en-US" sz="1200" dirty="0">
                <a:solidFill>
                  <a:schemeClr val="tx1"/>
                </a:solidFill>
              </a:rPr>
              <a:t>Crackers: wheat (flour)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3054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97018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73239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Health and Physical Education Curriculum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D Healthy Living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●"/>
            </a:pPr>
            <a:r>
              <a:rPr lang="en-CA" sz="1800" dirty="0">
                <a:effectLst/>
                <a:latin typeface="Noto Sans Symbols"/>
                <a:ea typeface="Times New Roman" panose="02020603050405020304" pitchFamily="18" charset="0"/>
                <a:cs typeface="Calibri" panose="020F0502020204030204" pitchFamily="34" charset="0"/>
              </a:rPr>
              <a:t>D1.1 Understand food origins, nutritional value, and environmental impact</a:t>
            </a:r>
            <a:endParaRPr lang="en-CA" sz="1800" dirty="0">
              <a:effectLst/>
              <a:latin typeface="Noto Sans Symbols"/>
              <a:ea typeface="Noto Sans Symbols"/>
              <a:cs typeface="Noto Sans Symbols"/>
            </a:endParaRP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●"/>
            </a:pPr>
            <a:r>
              <a:rPr lang="en-CA" sz="1800" dirty="0">
                <a:solidFill>
                  <a:srgbClr val="000000"/>
                </a:solidFill>
                <a:effectLst/>
                <a:latin typeface="Noto Sans Symbols"/>
                <a:ea typeface="Times New Roman" panose="02020603050405020304" pitchFamily="18" charset="0"/>
                <a:cs typeface="Calibri" panose="020F0502020204030204" pitchFamily="34" charset="0"/>
              </a:rPr>
              <a:t>D3.1 Make connections for healthy living through local and cultural foods, eating choices</a:t>
            </a:r>
            <a:endParaRPr lang="en-CA" sz="1800" dirty="0">
              <a:effectLst/>
              <a:latin typeface="Noto Sans Symbols"/>
              <a:ea typeface="Noto Sans Symbols"/>
              <a:cs typeface="Noto Sans Symbols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Agriculture/Agri-Foods Themes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buFont typeface="Arial" panose="020B0604020202020204" pitchFamily="34" charset="0"/>
              <a:buChar char="●"/>
            </a:pPr>
            <a:r>
              <a:rPr lang="en-CA" sz="1800" dirty="0">
                <a:solidFill>
                  <a:srgbClr val="000000"/>
                </a:solidFill>
                <a:effectLst/>
                <a:latin typeface="Noto Sans Symbols"/>
                <a:ea typeface="Times New Roman" panose="02020603050405020304" pitchFamily="18" charset="0"/>
                <a:cs typeface="Calibri" panose="020F0502020204030204" pitchFamily="34" charset="0"/>
              </a:rPr>
              <a:t>Ontario produces several types of grains, which provide us with carbohydrates, protein, fat, and several minerals important for good health. The grain products we love contain refined or whole grains; both are healthy choices and which one a person eats is a matter of preference. People who can’t eat gluten can find gluten-free grain products such as Ontario-grown oats and corn.</a:t>
            </a:r>
            <a:endParaRPr lang="en-CA" sz="1800" dirty="0">
              <a:effectLst/>
              <a:latin typeface="Noto Sans Symbols"/>
              <a:ea typeface="Noto Sans Symbols"/>
              <a:cs typeface="Noto Sans Symbols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35439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50197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dirty="0"/>
              <a:t>Grains are important and healthy. They provide several of the nutrients we should consume every day.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50832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to students that grains are one of the foods you’ll see in the food groups. Ask them to watch closely—can they name the food groups? </a:t>
            </a:r>
          </a:p>
          <a:p>
            <a:r>
              <a:rPr lang="en-US" dirty="0"/>
              <a:t>(Fruits and vegetables, protein, grains, and dairy and alternatives.)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1" i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Eat together using Canada’s food guide plate </a:t>
            </a:r>
            <a:endParaRPr lang="en-US" dirty="0"/>
          </a:p>
          <a:p>
            <a:r>
              <a:rPr lang="en-US" dirty="0"/>
              <a:t>https://www.youtube.com/watch?v=9FG4d-2tECo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21747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</a:rPr>
              <a:t>Grains in our Diet</a:t>
            </a:r>
          </a:p>
          <a:p>
            <a:pPr marL="171450" indent="-171450">
              <a:lnSpc>
                <a:spcPct val="106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Explain: grains are an important part of a healthy diet. </a:t>
            </a:r>
          </a:p>
          <a:p>
            <a:pPr marL="171450" indent="-171450">
              <a:lnSpc>
                <a:spcPct val="106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Ontario produces several types of grains: barley, corn, oats, soybeans, and wheat. That means your diet can include healthy grains that are locally grown. </a:t>
            </a:r>
          </a:p>
          <a:p>
            <a:pPr marL="171450" indent="-171450">
              <a:lnSpc>
                <a:spcPct val="106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05100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</a:rPr>
              <a:t>Grains in our Diet</a:t>
            </a:r>
          </a:p>
          <a:p>
            <a:pPr marL="171450" indent="-171450">
              <a:lnSpc>
                <a:spcPct val="106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Explain: Grains provide your body with carbohydrates, protein, fat, and several minerals important for good health.</a:t>
            </a:r>
          </a:p>
          <a:p>
            <a:pPr marL="171450" indent="-171450">
              <a:lnSpc>
                <a:spcPct val="106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The grain products we love contain refined or whole grains. Refined means they have had more processing than whole grains. Both are healthy choices and which one you eat is a matter of preference.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95378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latin typeface="+mn-lt"/>
              </a:rPr>
              <a:t>Grains in our Diet</a:t>
            </a:r>
          </a:p>
          <a:p>
            <a:pPr marL="171450" indent="-171450">
              <a:lnSpc>
                <a:spcPct val="106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People who cannot eat gluten can find gluten-free grain products such as Ontario-grown corn, soybeans, and oats. </a:t>
            </a:r>
          </a:p>
          <a:p>
            <a:pPr marL="171450" indent="-171450">
              <a:lnSpc>
                <a:spcPct val="106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25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Grains with gluten are not good for people with celiac disease or gluten sensitivity. </a:t>
            </a:r>
          </a:p>
          <a:p>
            <a:pPr marL="171450" indent="-171450">
              <a:lnSpc>
                <a:spcPct val="125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People with such conditions should be careful about reading labels and understanding their risk from particular ingredients or cross-contamination.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25572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C9B0BE-9E87-408E-BE07-3C11D8827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787136" y="230794"/>
            <a:ext cx="7550870" cy="414533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91AEFB-B151-492A-9947-CBE4C4DBC9F3}"/>
              </a:ext>
            </a:extLst>
          </p:cNvPr>
          <p:cNvSpPr/>
          <p:nvPr userDrawn="1"/>
        </p:nvSpPr>
        <p:spPr>
          <a:xfrm>
            <a:off x="685801" y="4694549"/>
            <a:ext cx="7822480" cy="1112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2E2E68F-9FB4-44AC-964F-4A19EFB514A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3076" y="4925564"/>
            <a:ext cx="7588577" cy="796506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6"/>
                </a:solidFill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 err="1"/>
              <a:t>Xxxxxxxxx</a:t>
            </a:r>
            <a:r>
              <a:rPr lang="en-US" dirty="0"/>
              <a:t> x </a:t>
            </a:r>
            <a:r>
              <a:rPr lang="en-US" dirty="0" err="1"/>
              <a:t>xxxxxx</a:t>
            </a:r>
            <a:r>
              <a:rPr lang="en-US" dirty="0"/>
              <a:t> </a:t>
            </a:r>
            <a:r>
              <a:rPr lang="en-US" dirty="0" err="1"/>
              <a:t>xxxxx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1CB7407-2DED-4D80-A275-67583C793BD1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5801" y="5953085"/>
            <a:ext cx="917346" cy="62708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en-US" dirty="0"/>
              <a:t>G3S07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3305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307F5BE-1879-4F76-AFC2-5CF1AB16A7D9}"/>
              </a:ext>
            </a:extLst>
          </p:cNvPr>
          <p:cNvSpPr/>
          <p:nvPr userDrawn="1"/>
        </p:nvSpPr>
        <p:spPr>
          <a:xfrm>
            <a:off x="638076" y="355699"/>
            <a:ext cx="7877274" cy="588484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0388" y="556184"/>
            <a:ext cx="5938887" cy="778208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6600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0388" y="1343735"/>
            <a:ext cx="7418895" cy="4736554"/>
          </a:xfrm>
        </p:spPr>
        <p:txBody>
          <a:bodyPr/>
          <a:lstStyle>
            <a:lvl1pPr>
              <a:defRPr sz="2400"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77FFD-47FF-46B5-9557-294CEE911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6729439" y="8828"/>
            <a:ext cx="2414561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76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4FFFE19-4F6F-4CDF-B4BF-37E003BCFCAE}"/>
              </a:ext>
            </a:extLst>
          </p:cNvPr>
          <p:cNvSpPr/>
          <p:nvPr userDrawn="1"/>
        </p:nvSpPr>
        <p:spPr>
          <a:xfrm>
            <a:off x="638076" y="355698"/>
            <a:ext cx="7877274" cy="588484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77FFD-47FF-46B5-9557-294CEE911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6729439" y="8828"/>
            <a:ext cx="2414561" cy="1325563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AD9CA26-19F8-423D-A918-8677BF68F37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923594" y="3635918"/>
            <a:ext cx="3007003" cy="2930255"/>
          </a:xfrm>
          <a:prstGeom prst="flowChartConnector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F07DCA-30DF-4FD5-A55D-B9A1F4376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556184"/>
            <a:ext cx="5948314" cy="778208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6600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8A57F65-F6A5-4470-A1BB-06A4A7C0B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346341"/>
            <a:ext cx="7428322" cy="4752801"/>
          </a:xfrm>
        </p:spPr>
        <p:txBody>
          <a:bodyPr/>
          <a:lstStyle>
            <a:lvl1pPr>
              <a:defRPr sz="2400"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1680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C9B0BE-9E87-408E-BE07-3C11D8827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2955963" y="179404"/>
            <a:ext cx="3666363" cy="2012786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A41AD9C-BA5D-45A5-8485-A0FE5FC0806D}"/>
              </a:ext>
            </a:extLst>
          </p:cNvPr>
          <p:cNvSpPr/>
          <p:nvPr userDrawn="1"/>
        </p:nvSpPr>
        <p:spPr>
          <a:xfrm>
            <a:off x="4309371" y="5931262"/>
            <a:ext cx="1200808" cy="79021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1" name="Picture 4" descr="C:\Users\ecalhoun@gfo.ca\AppData\Local\Microsoft\Windows\Temporary Internet Files\Content.Outlook\DJ5WIKHZ\GIEG logo - color.jpg">
            <a:extLst>
              <a:ext uri="{FF2B5EF4-FFF2-40B4-BE49-F238E27FC236}">
                <a16:creationId xmlns:a16="http://schemas.microsoft.com/office/drawing/2014/main" id="{22605C6C-7CC5-4A78-9B96-68E0F56DF9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27" y="6021848"/>
            <a:ext cx="1003593" cy="65674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85B340A-6313-4F32-B417-2FF3F44C1740}"/>
              </a:ext>
            </a:extLst>
          </p:cNvPr>
          <p:cNvSpPr/>
          <p:nvPr userDrawn="1"/>
        </p:nvSpPr>
        <p:spPr>
          <a:xfrm>
            <a:off x="628650" y="2371121"/>
            <a:ext cx="7877274" cy="340307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5DEE7D2-65AD-4AEE-B416-A26C2EAC3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575" y="3125445"/>
            <a:ext cx="7491854" cy="2596625"/>
          </a:xfrm>
        </p:spPr>
        <p:txBody>
          <a:bodyPr/>
          <a:lstStyle>
            <a:lvl1pPr>
              <a:defRPr sz="2400">
                <a:solidFill>
                  <a:schemeClr val="accent6"/>
                </a:solidFill>
                <a:latin typeface="Arial Rounded MT Bold" panose="020F0704030504030204" pitchFamily="34" charset="0"/>
              </a:defRPr>
            </a:lvl1pPr>
            <a:lvl2pPr>
              <a:defRPr sz="2000">
                <a:solidFill>
                  <a:schemeClr val="accent6"/>
                </a:solidFill>
                <a:latin typeface="Arial Rounded MT Bold" panose="020F0704030504030204" pitchFamily="34" charset="0"/>
              </a:defRPr>
            </a:lvl2pPr>
            <a:lvl3pPr>
              <a:defRPr sz="1800">
                <a:solidFill>
                  <a:schemeClr val="accent6"/>
                </a:solidFill>
                <a:latin typeface="Arial Rounded MT Bold" panose="020F0704030504030204" pitchFamily="34" charset="0"/>
              </a:defRPr>
            </a:lvl3pPr>
            <a:lvl4pPr>
              <a:defRPr sz="1600">
                <a:solidFill>
                  <a:schemeClr val="accent6"/>
                </a:solidFill>
                <a:latin typeface="Arial Rounded MT Bold" panose="020F0704030504030204" pitchFamily="34" charset="0"/>
              </a:defRPr>
            </a:lvl4pPr>
            <a:lvl5pPr>
              <a:defRPr sz="1600">
                <a:solidFill>
                  <a:schemeClr val="accent6"/>
                </a:solidFill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3">
            <a:extLst>
              <a:ext uri="{FF2B5EF4-FFF2-40B4-BE49-F238E27FC236}">
                <a16:creationId xmlns:a16="http://schemas.microsoft.com/office/drawing/2014/main" id="{D2DE9F8A-6237-4EC7-9B79-CB9767625D6D}"/>
              </a:ext>
            </a:extLst>
          </p:cNvPr>
          <p:cNvSpPr txBox="1">
            <a:spLocks/>
          </p:cNvSpPr>
          <p:nvPr userDrawn="1"/>
        </p:nvSpPr>
        <p:spPr>
          <a:xfrm>
            <a:off x="888575" y="2512394"/>
            <a:ext cx="7626775" cy="613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6"/>
                </a:solidFill>
              </a:rPr>
              <a:t>What’s next?</a:t>
            </a:r>
            <a:endParaRPr lang="en-CA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15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BC88181-DF5C-45ED-A5AD-8C82628CF1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 r="10729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Graphical user interface&#10;&#10;Description automatically generated">
            <a:extLst>
              <a:ext uri="{FF2B5EF4-FFF2-40B4-BE49-F238E27FC236}">
                <a16:creationId xmlns:a16="http://schemas.microsoft.com/office/drawing/2014/main" id="{9A530123-AE99-4467-BC86-7E4003B5DEB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62" y="4020009"/>
            <a:ext cx="1188720" cy="586949"/>
          </a:xfrm>
          <a:prstGeom prst="rect">
            <a:avLst/>
          </a:prstGeom>
        </p:spPr>
      </p:pic>
      <p:pic>
        <p:nvPicPr>
          <p:cNvPr id="13" name="Picture 12" descr="A picture containing toy&#10;&#10;Description automatically generated">
            <a:extLst>
              <a:ext uri="{FF2B5EF4-FFF2-40B4-BE49-F238E27FC236}">
                <a16:creationId xmlns:a16="http://schemas.microsoft.com/office/drawing/2014/main" id="{01F68696-CCB1-482F-AD45-D8CB3E14F8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92" r="19334"/>
          <a:stretch/>
        </p:blipFill>
        <p:spPr>
          <a:xfrm rot="21388702">
            <a:off x="7994558" y="4234511"/>
            <a:ext cx="1124541" cy="408893"/>
          </a:xfrm>
          <a:prstGeom prst="rect">
            <a:avLst/>
          </a:prstGeom>
        </p:spPr>
      </p:pic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3BE8D887-2E92-45A4-90FE-FF4BB38C1B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09" b="85244"/>
          <a:stretch/>
        </p:blipFill>
        <p:spPr>
          <a:xfrm>
            <a:off x="352765" y="1238720"/>
            <a:ext cx="392194" cy="331474"/>
          </a:xfrm>
          <a:prstGeom prst="rect">
            <a:avLst/>
          </a:prstGeom>
        </p:spPr>
      </p:pic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16AFEC8E-0E08-4098-83CD-3FE0237619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7" t="72424" r="43207" b="5621"/>
          <a:stretch/>
        </p:blipFill>
        <p:spPr>
          <a:xfrm flipH="1">
            <a:off x="27953" y="1448423"/>
            <a:ext cx="572743" cy="507494"/>
          </a:xfrm>
          <a:prstGeom prst="rect">
            <a:avLst/>
          </a:prstGeom>
        </p:spPr>
      </p:pic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51F69743-F2E6-434D-82AB-8D2403B263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t="25555" r="75545" b="55000"/>
          <a:stretch/>
        </p:blipFill>
        <p:spPr>
          <a:xfrm>
            <a:off x="8503083" y="3295014"/>
            <a:ext cx="366713" cy="349251"/>
          </a:xfrm>
          <a:prstGeom prst="rect">
            <a:avLst/>
          </a:prstGeom>
        </p:spPr>
      </p:pic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95789B87-2D03-446C-8B94-2D96CC746C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t="25555" r="75545" b="55000"/>
          <a:stretch/>
        </p:blipFill>
        <p:spPr>
          <a:xfrm rot="319825">
            <a:off x="8635640" y="3044615"/>
            <a:ext cx="366713" cy="349251"/>
          </a:xfrm>
          <a:prstGeom prst="rect">
            <a:avLst/>
          </a:prstGeom>
        </p:spPr>
      </p:pic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4E99BA1A-54F3-4F58-A326-5CBD25A8A7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29" t="31403" r="16737" b="48436"/>
          <a:stretch/>
        </p:blipFill>
        <p:spPr>
          <a:xfrm flipH="1">
            <a:off x="293991" y="304635"/>
            <a:ext cx="568339" cy="501015"/>
          </a:xfrm>
          <a:prstGeom prst="rect">
            <a:avLst/>
          </a:prstGeom>
        </p:spPr>
      </p:pic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52EDC74B-B62C-4422-84AD-B3642C9137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7" t="14452" r="44574" b="67048"/>
          <a:stretch/>
        </p:blipFill>
        <p:spPr>
          <a:xfrm>
            <a:off x="2245" y="104238"/>
            <a:ext cx="584200" cy="45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7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Arial Rounded MT Bold" panose="020F07040305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11" Type="http://schemas.openxmlformats.org/officeDocument/2006/relationships/image" Target="../media/image23.svg"/><Relationship Id="rId5" Type="http://schemas.openxmlformats.org/officeDocument/2006/relationships/image" Target="../media/image17.JPG"/><Relationship Id="rId10" Type="http://schemas.openxmlformats.org/officeDocument/2006/relationships/image" Target="../media/image22.png"/><Relationship Id="rId4" Type="http://schemas.openxmlformats.org/officeDocument/2006/relationships/image" Target="../media/image16.jpg"/><Relationship Id="rId9" Type="http://schemas.openxmlformats.org/officeDocument/2006/relationships/image" Target="../media/image2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FG4d-2tECo?feature=oembed" TargetMode="Externa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36_D5C34F9F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5A_13A5791E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647AE-EC0F-4FF6-8298-3F9A66EA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Lexend Deca Medium" pitchFamily="2" charset="77"/>
              </a:rPr>
              <a:t>Stage 5</a:t>
            </a:r>
          </a:p>
          <a:p>
            <a:r>
              <a:rPr lang="en-US" dirty="0">
                <a:latin typeface="Lexend Deca Medium" pitchFamily="2" charset="77"/>
              </a:rPr>
              <a:t>Lesson 1: Grains in our Diet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2FDE6C-E85D-B30D-0E78-F16EA91839A9}"/>
              </a:ext>
            </a:extLst>
          </p:cNvPr>
          <p:cNvSpPr/>
          <p:nvPr/>
        </p:nvSpPr>
        <p:spPr>
          <a:xfrm>
            <a:off x="0" y="6244885"/>
            <a:ext cx="9144000" cy="345440"/>
          </a:xfrm>
          <a:prstGeom prst="rect">
            <a:avLst/>
          </a:prstGeom>
          <a:solidFill>
            <a:srgbClr val="9549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94EDB7C-40B9-F462-C881-8C7A28CDBABC}"/>
              </a:ext>
            </a:extLst>
          </p:cNvPr>
          <p:cNvSpPr txBox="1">
            <a:spLocks/>
          </p:cNvSpPr>
          <p:nvPr/>
        </p:nvSpPr>
        <p:spPr>
          <a:xfrm>
            <a:off x="685801" y="6032945"/>
            <a:ext cx="8175170" cy="627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100" dirty="0">
              <a:solidFill>
                <a:srgbClr val="000000"/>
              </a:solidFill>
              <a:latin typeface="IIKLH K+ Arial MT"/>
            </a:endParaRPr>
          </a:p>
          <a:p>
            <a:r>
              <a:rPr lang="en-US" sz="1100" dirty="0">
                <a:solidFill>
                  <a:schemeClr val="bg1"/>
                </a:solidFill>
                <a:latin typeface="IIKLH K+ Arial MT"/>
              </a:rPr>
              <a:t>© The National Farmers’ Union of England and Wales - All rights reserved. These resources may be reproduced for educational use only.</a:t>
            </a:r>
            <a:endParaRPr lang="en-CA" sz="1050" dirty="0">
              <a:solidFill>
                <a:schemeClr val="bg1"/>
              </a:solidFill>
            </a:endParaRP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444927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C14DC3A-093E-AC7C-A5D8-3458BD9AF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964" y="758858"/>
            <a:ext cx="5948314" cy="77820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What are Whole Grains?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B27CA5-203E-DDEF-751C-41E81287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1523" y="1828800"/>
            <a:ext cx="7060953" cy="402829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000" dirty="0">
                <a:solidFill>
                  <a:schemeClr val="tx1"/>
                </a:solidFill>
                <a:latin typeface="Lexend Deca Light" pitchFamily="2" charset="77"/>
              </a:rPr>
              <a:t>We eat refined grain and whole grain foods.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2000" dirty="0">
              <a:latin typeface="Lexend Deca Light" pitchFamily="2" charset="77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000" dirty="0">
                <a:latin typeface="Lexend Deca Light" pitchFamily="2" charset="77"/>
              </a:rPr>
              <a:t>Whole grains have all the parts of the grain seed. </a:t>
            </a:r>
            <a:r>
              <a:rPr lang="en-US" sz="2000" dirty="0">
                <a:solidFill>
                  <a:schemeClr val="tx1"/>
                </a:solidFill>
                <a:latin typeface="Lexend Deca Light" pitchFamily="2" charset="77"/>
              </a:rPr>
              <a:t>Refined means the germ and bran have been removed.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2000" dirty="0">
              <a:solidFill>
                <a:schemeClr val="tx1"/>
              </a:solidFill>
              <a:latin typeface="Lexend Deca Light" pitchFamily="2" charset="77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2000" dirty="0">
                <a:solidFill>
                  <a:schemeClr val="tx1"/>
                </a:solidFill>
                <a:latin typeface="Lexend Deca Light" pitchFamily="2" charset="77"/>
              </a:rPr>
              <a:t>Both are healthy choices. Choose what you prefer. 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38330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2CF040-8CDC-EF14-5A20-44D6896E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2481" y="820989"/>
            <a:ext cx="5948314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Grains Anatomy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BB3401-9599-4F15-D96A-186413DBB819}"/>
              </a:ext>
            </a:extLst>
          </p:cNvPr>
          <p:cNvSpPr txBox="1"/>
          <p:nvPr/>
        </p:nvSpPr>
        <p:spPr>
          <a:xfrm>
            <a:off x="1249329" y="1864001"/>
            <a:ext cx="306717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CA" sz="24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A whole grain contains all three parts: the bran, </a:t>
            </a:r>
          </a:p>
          <a:p>
            <a:pPr marL="0" indent="0">
              <a:buNone/>
            </a:pPr>
            <a:r>
              <a:rPr lang="en-CA" sz="24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the germ and the endosperm.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F20E2A-6C0E-B063-2B37-EDBFABAECB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1"/>
          <a:stretch/>
        </p:blipFill>
        <p:spPr>
          <a:xfrm>
            <a:off x="4156638" y="1782992"/>
            <a:ext cx="3886455" cy="425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20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B27CA5-203E-DDEF-751C-41E812873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latin typeface="Lexend Deca Medium" pitchFamily="2" charset="77"/>
            </a:endParaRPr>
          </a:p>
          <a:p>
            <a:pPr marL="0" indent="0">
              <a:buNone/>
            </a:pPr>
            <a:endParaRPr lang="en-US" dirty="0">
              <a:latin typeface="Lexend Deca Medium" pitchFamily="2" charset="77"/>
            </a:endParaRPr>
          </a:p>
          <a:p>
            <a:pPr marL="0" indent="0">
              <a:buNone/>
            </a:pPr>
            <a:endParaRPr lang="en-US" dirty="0">
              <a:latin typeface="Lexend Deca Medium" pitchFamily="2" charset="77"/>
            </a:endParaRPr>
          </a:p>
          <a:p>
            <a:pPr marL="0" indent="0" algn="ctr">
              <a:buNone/>
            </a:pPr>
            <a:r>
              <a:rPr lang="en-US" sz="4800" dirty="0">
                <a:solidFill>
                  <a:srgbClr val="FF6600"/>
                </a:solidFill>
                <a:latin typeface="Lexend Deca Medium" pitchFamily="2" charset="77"/>
              </a:rPr>
              <a:t>Why are whole grains good for our health?</a:t>
            </a:r>
          </a:p>
        </p:txBody>
      </p:sp>
    </p:spTree>
    <p:extLst>
      <p:ext uri="{BB962C8B-B14F-4D97-AF65-F5344CB8AC3E}">
        <p14:creationId xmlns:p14="http://schemas.microsoft.com/office/powerpoint/2010/main" val="2822416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9ACB6A3-BC8A-FAAA-AD51-15FC250D8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8" t="4714" r="7201"/>
          <a:stretch/>
        </p:blipFill>
        <p:spPr>
          <a:xfrm>
            <a:off x="5549142" y="1525245"/>
            <a:ext cx="2759119" cy="21387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0C4997-AFB0-CF3D-2C0F-2D04A8535C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4" r="21346" b="13694"/>
          <a:stretch/>
        </p:blipFill>
        <p:spPr>
          <a:xfrm>
            <a:off x="5381430" y="3903344"/>
            <a:ext cx="2414578" cy="188080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7E076CF-2152-B929-2F2E-611C614AA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675" y="678762"/>
            <a:ext cx="5948314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Wrap Up: Guess That Grain!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C6C0F4-5CFE-7799-6D12-B64F7D8A8C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675" y="2166902"/>
            <a:ext cx="1487126" cy="27802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A556B0-4EF6-3BE0-68A7-BEE0C62F37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859" y="3355251"/>
            <a:ext cx="1845978" cy="25894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899ECA6-36E9-701A-6993-94297E7CF40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18281" r="15820" b="6069"/>
          <a:stretch/>
        </p:blipFill>
        <p:spPr>
          <a:xfrm>
            <a:off x="2612801" y="1525245"/>
            <a:ext cx="2530860" cy="183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16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24601E-4D50-BC84-6DCB-0B54A34F7C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8" t="4714" r="7201"/>
          <a:stretch/>
        </p:blipFill>
        <p:spPr>
          <a:xfrm>
            <a:off x="5549142" y="1525245"/>
            <a:ext cx="2759119" cy="21387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742A7A-27B0-A070-D86C-21B7B36DBF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4" r="21346" b="13694"/>
          <a:stretch/>
        </p:blipFill>
        <p:spPr>
          <a:xfrm>
            <a:off x="5381430" y="3903344"/>
            <a:ext cx="2414578" cy="18808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CC5E68-5A14-FC2B-9EB7-5CD33EC101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675" y="2166902"/>
            <a:ext cx="1487126" cy="27802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9E03E9B-50D5-E4C6-EC62-A7A37B25E6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859" y="3355251"/>
            <a:ext cx="1845978" cy="25894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6DF17D-FBA3-1F10-5F01-37DEFA9C56C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18281" r="15820" b="6069"/>
          <a:stretch/>
        </p:blipFill>
        <p:spPr>
          <a:xfrm>
            <a:off x="2612801" y="1525245"/>
            <a:ext cx="2530860" cy="18300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51FE93-1428-7109-1EA4-DE6C6BA58053}"/>
              </a:ext>
            </a:extLst>
          </p:cNvPr>
          <p:cNvSpPr txBox="1"/>
          <p:nvPr/>
        </p:nvSpPr>
        <p:spPr>
          <a:xfrm>
            <a:off x="3594859" y="2906695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Corn</a:t>
            </a:r>
            <a:endParaRPr lang="en-CA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CC84BA-E733-EC33-1320-B12F056818DE}"/>
              </a:ext>
            </a:extLst>
          </p:cNvPr>
          <p:cNvSpPr txBox="1"/>
          <p:nvPr/>
        </p:nvSpPr>
        <p:spPr>
          <a:xfrm>
            <a:off x="996478" y="4932491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Barley</a:t>
            </a:r>
            <a:endParaRPr lang="en-CA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2BD65F-02A1-EAD3-C52E-EF67FE7B0F28}"/>
              </a:ext>
            </a:extLst>
          </p:cNvPr>
          <p:cNvSpPr txBox="1"/>
          <p:nvPr/>
        </p:nvSpPr>
        <p:spPr>
          <a:xfrm>
            <a:off x="6645127" y="3473113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Oats</a:t>
            </a:r>
            <a:endParaRPr lang="en-CA" sz="28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895420-62DD-166D-C745-BA8E798AFD7B}"/>
              </a:ext>
            </a:extLst>
          </p:cNvPr>
          <p:cNvSpPr txBox="1"/>
          <p:nvPr/>
        </p:nvSpPr>
        <p:spPr>
          <a:xfrm>
            <a:off x="2138758" y="5535985"/>
            <a:ext cx="1639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Soybeans</a:t>
            </a:r>
            <a:endParaRPr lang="en-CA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8B96EA-1FE7-82D8-03F1-0C27601066DD}"/>
              </a:ext>
            </a:extLst>
          </p:cNvPr>
          <p:cNvSpPr txBox="1"/>
          <p:nvPr/>
        </p:nvSpPr>
        <p:spPr>
          <a:xfrm>
            <a:off x="6022679" y="5675811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Wheat</a:t>
            </a:r>
            <a:endParaRPr lang="en-CA" sz="2800" b="1" dirty="0"/>
          </a:p>
        </p:txBody>
      </p:sp>
      <p:pic>
        <p:nvPicPr>
          <p:cNvPr id="13" name="Graphic 12" descr="Line arrow: Clockwise curve outline">
            <a:extLst>
              <a:ext uri="{FF2B5EF4-FFF2-40B4-BE49-F238E27FC236}">
                <a16:creationId xmlns:a16="http://schemas.microsoft.com/office/drawing/2014/main" id="{4C7E2FF5-3C04-5A13-3090-0ED145B8B0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3335891">
            <a:off x="605652" y="3913073"/>
            <a:ext cx="914400" cy="914400"/>
          </a:xfrm>
          <a:prstGeom prst="rect">
            <a:avLst/>
          </a:prstGeom>
        </p:spPr>
      </p:pic>
      <p:pic>
        <p:nvPicPr>
          <p:cNvPr id="15" name="Graphic 14" descr="Line arrow: Clockwise curve outline">
            <a:extLst>
              <a:ext uri="{FF2B5EF4-FFF2-40B4-BE49-F238E27FC236}">
                <a16:creationId xmlns:a16="http://schemas.microsoft.com/office/drawing/2014/main" id="{89B4F96D-15C2-DD60-BFCA-CDDE2A78C8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833745">
            <a:off x="5972078" y="2800194"/>
            <a:ext cx="914400" cy="914400"/>
          </a:xfrm>
          <a:prstGeom prst="rect">
            <a:avLst/>
          </a:prstGeom>
        </p:spPr>
      </p:pic>
      <p:pic>
        <p:nvPicPr>
          <p:cNvPr id="18" name="Graphic 17" descr="Line arrow: Counter-clockwise curve outline">
            <a:extLst>
              <a:ext uri="{FF2B5EF4-FFF2-40B4-BE49-F238E27FC236}">
                <a16:creationId xmlns:a16="http://schemas.microsoft.com/office/drawing/2014/main" id="{859C27EB-6547-281A-4B8E-C49828CC0B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32849" y="2339722"/>
            <a:ext cx="914400" cy="914400"/>
          </a:xfrm>
          <a:prstGeom prst="rect">
            <a:avLst/>
          </a:prstGeom>
        </p:spPr>
      </p:pic>
      <p:pic>
        <p:nvPicPr>
          <p:cNvPr id="22" name="Graphic 21" descr="Back outline">
            <a:extLst>
              <a:ext uri="{FF2B5EF4-FFF2-40B4-BE49-F238E27FC236}">
                <a16:creationId xmlns:a16="http://schemas.microsoft.com/office/drawing/2014/main" id="{FF9B4D30-CCF3-68D4-2D51-1DEA459DD8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54081" y="4774257"/>
            <a:ext cx="914400" cy="914400"/>
          </a:xfrm>
          <a:prstGeom prst="rect">
            <a:avLst/>
          </a:prstGeom>
        </p:spPr>
      </p:pic>
      <p:pic>
        <p:nvPicPr>
          <p:cNvPr id="23" name="Graphic 22" descr="Back outline">
            <a:extLst>
              <a:ext uri="{FF2B5EF4-FFF2-40B4-BE49-F238E27FC236}">
                <a16:creationId xmlns:a16="http://schemas.microsoft.com/office/drawing/2014/main" id="{6FEEB820-E8FF-19F1-C866-A650D8DB57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527264">
            <a:off x="5619483" y="4931658"/>
            <a:ext cx="914400" cy="914400"/>
          </a:xfrm>
          <a:prstGeom prst="rect">
            <a:avLst/>
          </a:prstGeom>
        </p:spPr>
      </p:pic>
      <p:sp>
        <p:nvSpPr>
          <p:cNvPr id="25" name="Title 2">
            <a:extLst>
              <a:ext uri="{FF2B5EF4-FFF2-40B4-BE49-F238E27FC236}">
                <a16:creationId xmlns:a16="http://schemas.microsoft.com/office/drawing/2014/main" id="{60C887D6-2CFA-3DED-B79D-3D2CFAC8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675" y="678762"/>
            <a:ext cx="5948314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Wrap Up: Guess That Grain!</a:t>
            </a:r>
          </a:p>
        </p:txBody>
      </p:sp>
    </p:spTree>
    <p:extLst>
      <p:ext uri="{BB962C8B-B14F-4D97-AF65-F5344CB8AC3E}">
        <p14:creationId xmlns:p14="http://schemas.microsoft.com/office/powerpoint/2010/main" val="1765116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9F0833-83D2-A30D-8AD9-287D882FC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788" y="1640541"/>
            <a:ext cx="3439212" cy="4752801"/>
          </a:xfrm>
        </p:spPr>
        <p:txBody>
          <a:bodyPr>
            <a:normAutofit/>
          </a:bodyPr>
          <a:lstStyle/>
          <a:p>
            <a:pPr marL="0" indent="0">
              <a:lnSpc>
                <a:spcPct val="106000"/>
              </a:lnSpc>
              <a:buNone/>
            </a:pPr>
            <a:r>
              <a:rPr lang="en-CA" sz="1800" dirty="0">
                <a:solidFill>
                  <a:srgbClr val="000000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You’ve come a long way in understanding the grains we will use in our granola bars. Well done!</a:t>
            </a:r>
            <a:endParaRPr lang="en-CA" sz="18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6000"/>
              </a:lnSpc>
              <a:buNone/>
            </a:pPr>
            <a:endParaRPr lang="en-CA" sz="1800" dirty="0">
              <a:solidFill>
                <a:srgbClr val="000000"/>
              </a:solidFill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6000"/>
              </a:lnSpc>
              <a:buNone/>
            </a:pPr>
            <a:r>
              <a:rPr lang="en-CA" sz="1800" dirty="0">
                <a:solidFill>
                  <a:srgbClr val="000000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In the next lesson, we’re going to design two granola bar flavours and talk about where to find our ingredients. </a:t>
            </a:r>
            <a:endParaRPr lang="en-CA" sz="18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Lexend Deca Light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86E735C-67FF-8E4F-77DE-033A1DC1B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788" y="718744"/>
            <a:ext cx="5938887" cy="77820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Check In – What’s Next?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30D72A-1594-619E-F90F-7DB0D88EA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160" y="2439211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79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8805C-7DDB-C10D-9046-6AC820FC2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305" y="777711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 Note for Teachers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129782-92B1-6090-D7A6-D79FCAB18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306" y="1555919"/>
            <a:ext cx="6887390" cy="47365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sz="18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CA" sz="18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Students will learn how nutritious grains are and why they are a good option to use as a main ingredient in the snack food they develop. Their learning will prepare them to make choices about what to put in their granola bars. </a:t>
            </a:r>
          </a:p>
          <a:p>
            <a:pPr marL="0" indent="0">
              <a:buNone/>
            </a:pPr>
            <a:endParaRPr lang="en-US" sz="18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307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F89B4-8267-22F3-2BE7-C22FBB509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4858" y="677208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B6823-7124-E63E-16FA-BCCBDE1BE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4858" y="1455416"/>
            <a:ext cx="7128189" cy="4736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1800" b="1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Health</a:t>
            </a:r>
          </a:p>
          <a:p>
            <a:pPr marL="0" lvl="0" indent="0">
              <a:buNone/>
            </a:pPr>
            <a:r>
              <a:rPr lang="en-CA" sz="1800" b="1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D1 Understanding Health Concepts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D1.1 Understand food origins, nutritional value, and environmental impact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D3.1 Local and cultural foods, eating choices</a:t>
            </a:r>
          </a:p>
          <a:p>
            <a:pPr marL="0" indent="0">
              <a:buNone/>
            </a:pPr>
            <a:endParaRPr lang="en-CA" sz="18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CA" sz="1800" b="1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Agriculture/Agri-Foods Themes</a:t>
            </a:r>
          </a:p>
          <a:p>
            <a:pPr>
              <a:lnSpc>
                <a:spcPct val="106000"/>
              </a:lnSpc>
            </a:pPr>
            <a:r>
              <a:rPr lang="en-CA" sz="18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Ontario produces several types of grains, which provide us with carbohydrates, protein, fat, and several minerals important for good health. The grain products we love contain refined or whole grains; both are healthy choices and which one a person eats is a matter of preference. People who can’t eat gluten can find gluten-free grain products such as Ontario-grown oats, corn and soybeans. </a:t>
            </a:r>
            <a:endParaRPr lang="en-US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09842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647AE-EC0F-4FF6-8298-3F9A66EA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Lexend Deca Medium" pitchFamily="2" charset="77"/>
              </a:rPr>
              <a:t>Stage 5</a:t>
            </a:r>
          </a:p>
          <a:p>
            <a:r>
              <a:rPr lang="en-US" dirty="0">
                <a:latin typeface="Lexend Deca Medium" pitchFamily="2" charset="77"/>
              </a:rPr>
              <a:t>Lesson 1: Grains in our Diet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D7C8F4-ADE2-BD2E-C8CC-934EDF2A27E6}"/>
              </a:ext>
            </a:extLst>
          </p:cNvPr>
          <p:cNvSpPr/>
          <p:nvPr/>
        </p:nvSpPr>
        <p:spPr>
          <a:xfrm>
            <a:off x="0" y="6244885"/>
            <a:ext cx="9144000" cy="345440"/>
          </a:xfrm>
          <a:prstGeom prst="rect">
            <a:avLst/>
          </a:prstGeom>
          <a:solidFill>
            <a:srgbClr val="9549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2B1BC65-D782-7B65-F68E-14DB6C3E4869}"/>
              </a:ext>
            </a:extLst>
          </p:cNvPr>
          <p:cNvSpPr txBox="1">
            <a:spLocks/>
          </p:cNvSpPr>
          <p:nvPr/>
        </p:nvSpPr>
        <p:spPr>
          <a:xfrm>
            <a:off x="685801" y="6032945"/>
            <a:ext cx="8175170" cy="627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100" dirty="0">
              <a:solidFill>
                <a:srgbClr val="000000"/>
              </a:solidFill>
              <a:latin typeface="IIKLH K+ Arial MT"/>
            </a:endParaRPr>
          </a:p>
          <a:p>
            <a:r>
              <a:rPr lang="en-US" sz="1100" dirty="0">
                <a:solidFill>
                  <a:schemeClr val="bg1"/>
                </a:solidFill>
                <a:latin typeface="IIKLH K+ Arial MT"/>
              </a:rPr>
              <a:t>© The National Farmers’ Union of England and Wales - All rights reserved. These resources may be reproduced for educational use only.</a:t>
            </a:r>
            <a:endParaRPr lang="en-CA" sz="1050" dirty="0">
              <a:solidFill>
                <a:schemeClr val="bg1"/>
              </a:solidFill>
            </a:endParaRP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732620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DA110-8075-4B96-AA4F-F5B9C77F6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51" y="781155"/>
            <a:ext cx="5938887" cy="786547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Learning Goals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0F822-BDF1-49A4-9AB8-F82594FFB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451" y="1997363"/>
            <a:ext cx="7431191" cy="477497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000" dirty="0">
                <a:latin typeface="Lexend Deca Light" pitchFamily="2" charset="77"/>
              </a:rPr>
              <a:t>Grains are important and healthy.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000" dirty="0">
                <a:latin typeface="Lexend Deca Light" pitchFamily="2" charset="77"/>
              </a:rPr>
              <a:t>Whole grains contain important nutrients. Eating refined grain is also a healthy choice. 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000" dirty="0">
                <a:latin typeface="Lexend Deca Light" pitchFamily="2" charset="77"/>
              </a:rPr>
              <a:t>The grains grown in Ontario are part of a healthy diet.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endParaRPr lang="en-US" sz="2000" dirty="0">
              <a:latin typeface="Lexend Deca Light" pitchFamily="2" charset="77"/>
            </a:endParaRPr>
          </a:p>
          <a:p>
            <a:pPr>
              <a:lnSpc>
                <a:spcPct val="110000"/>
              </a:lnSpc>
              <a:spcBef>
                <a:spcPts val="1800"/>
              </a:spcBef>
            </a:pPr>
            <a:endParaRPr lang="en-US" sz="2000" dirty="0">
              <a:latin typeface="Lexend Deca Light" pitchFamily="2" charset="77"/>
            </a:endParaRPr>
          </a:p>
          <a:p>
            <a:pPr>
              <a:lnSpc>
                <a:spcPct val="110000"/>
              </a:lnSpc>
              <a:spcBef>
                <a:spcPts val="1800"/>
              </a:spcBef>
            </a:pPr>
            <a:endParaRPr lang="en-US" sz="2000" dirty="0">
              <a:latin typeface="Lexend Deca Light" pitchFamily="2" charset="77"/>
            </a:endParaRPr>
          </a:p>
        </p:txBody>
      </p:sp>
      <p:pic>
        <p:nvPicPr>
          <p:cNvPr id="5" name="Picture 4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72F22970-8735-471F-A6E0-5DFAF71DC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55374">
            <a:off x="6860533" y="4976908"/>
            <a:ext cx="1657548" cy="165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52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4515F-053F-4FD7-04BE-FB8A16D72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647" y="777712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Minds ON!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9620336-BF95-4124-2A50-28FDDDFC0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647" y="1680881"/>
            <a:ext cx="7235765" cy="4399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Finally!  It’s time to start working on our granola bar recipes. </a:t>
            </a: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Grains make up the largest part of our granola bar recipe.</a:t>
            </a: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Let’s start by thinking about grains in our diet.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</p:txBody>
      </p:sp>
      <p:pic>
        <p:nvPicPr>
          <p:cNvPr id="4" name="Online Media 3" title="Eat together using Canada's food guide plate">
            <a:hlinkClick r:id="" action="ppaction://media"/>
            <a:extLst>
              <a:ext uri="{FF2B5EF4-FFF2-40B4-BE49-F238E27FC236}">
                <a16:creationId xmlns:a16="http://schemas.microsoft.com/office/drawing/2014/main" id="{B4BB4694-FCD3-ACC6-C65A-CD525FFF73E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47347" y="3429000"/>
            <a:ext cx="4449305" cy="251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64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B96C0E3-F821-46CE-9835-5586ECEE60F8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13" r="1410"/>
          <a:stretch/>
        </p:blipFill>
        <p:spPr>
          <a:xfrm>
            <a:off x="3985657" y="0"/>
            <a:ext cx="5158342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ln>
            <a:noFill/>
          </a:ln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499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158" y="2194560"/>
            <a:ext cx="366903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158" y="2194560"/>
            <a:ext cx="366903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370BC9-178D-40D4-A59E-ECD846176F37}"/>
              </a:ext>
            </a:extLst>
          </p:cNvPr>
          <p:cNvSpPr/>
          <p:nvPr/>
        </p:nvSpPr>
        <p:spPr>
          <a:xfrm>
            <a:off x="336042" y="2103120"/>
            <a:ext cx="3670146" cy="178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594AB9-8F27-47C9-7A21-70313A2EB8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4729" y="3471789"/>
            <a:ext cx="5100198" cy="3391998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>
        <p:nvSpPr>
          <p:cNvPr id="11" name="Rectangle: Rounded Corners 15">
            <a:extLst>
              <a:ext uri="{FF2B5EF4-FFF2-40B4-BE49-F238E27FC236}">
                <a16:creationId xmlns:a16="http://schemas.microsoft.com/office/drawing/2014/main" id="{06625AEA-1243-A39D-075F-FA3FEC61D885}"/>
              </a:ext>
            </a:extLst>
          </p:cNvPr>
          <p:cNvSpPr/>
          <p:nvPr/>
        </p:nvSpPr>
        <p:spPr>
          <a:xfrm>
            <a:off x="250315" y="571350"/>
            <a:ext cx="4715223" cy="571515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066C5DC0-05CF-93EF-5D36-8632179D7F2C}"/>
              </a:ext>
            </a:extLst>
          </p:cNvPr>
          <p:cNvSpPr txBox="1">
            <a:spLocks/>
          </p:cNvSpPr>
          <p:nvPr/>
        </p:nvSpPr>
        <p:spPr>
          <a:xfrm>
            <a:off x="569710" y="959712"/>
            <a:ext cx="3624601" cy="787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6600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n-US" sz="3000">
                <a:latin typeface="Lexend Deca Medium" pitchFamily="2" charset="77"/>
              </a:rPr>
              <a:t>Grains in our Diet</a:t>
            </a:r>
            <a:endParaRPr lang="en-US" sz="3000" dirty="0">
              <a:latin typeface="Lexend Deca Medium" pitchFamily="2" charset="77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C0AA150D-8FE1-29EA-817C-F1DE67A5A543}"/>
              </a:ext>
            </a:extLst>
          </p:cNvPr>
          <p:cNvSpPr txBox="1">
            <a:spLocks/>
          </p:cNvSpPr>
          <p:nvPr/>
        </p:nvSpPr>
        <p:spPr>
          <a:xfrm>
            <a:off x="569710" y="1934062"/>
            <a:ext cx="3995789" cy="4561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2000">
                <a:latin typeface="Lexend Deca Light" pitchFamily="2" charset="77"/>
              </a:rPr>
              <a:t>There are many kinds of grains we can include in our diet. </a:t>
            </a:r>
          </a:p>
          <a:p>
            <a:pPr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</a:pPr>
            <a:endParaRPr lang="en-US" sz="2000">
              <a:latin typeface="Lexend Deca Medium" pitchFamily="2" charset="77"/>
            </a:endParaRPr>
          </a:p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3200">
                <a:solidFill>
                  <a:srgbClr val="FF6600"/>
                </a:solidFill>
                <a:latin typeface="Lexend Deca Medium" pitchFamily="2" charset="77"/>
              </a:rPr>
              <a:t>How many can </a:t>
            </a:r>
            <a:br>
              <a:rPr lang="en-US" sz="3200">
                <a:solidFill>
                  <a:srgbClr val="FF6600"/>
                </a:solidFill>
                <a:latin typeface="Lexend Deca Medium" pitchFamily="2" charset="77"/>
              </a:rPr>
            </a:br>
            <a:r>
              <a:rPr lang="en-US" sz="3200">
                <a:solidFill>
                  <a:srgbClr val="FF6600"/>
                </a:solidFill>
                <a:latin typeface="Lexend Deca Medium" pitchFamily="2" charset="77"/>
              </a:rPr>
              <a:t>you think of?</a:t>
            </a:r>
          </a:p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endParaRPr lang="en-US" sz="2000" dirty="0">
              <a:latin typeface="Lexend Deca Medium" pitchFamily="2" charset="77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D70A9B-3524-32AA-E4E5-2F8083BA8C34}"/>
              </a:ext>
            </a:extLst>
          </p:cNvPr>
          <p:cNvCxnSpPr/>
          <p:nvPr/>
        </p:nvCxnSpPr>
        <p:spPr>
          <a:xfrm>
            <a:off x="663840" y="1806047"/>
            <a:ext cx="3188569" cy="0"/>
          </a:xfrm>
          <a:prstGeom prst="line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34691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499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158" y="2194560"/>
            <a:ext cx="366903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158" y="2194560"/>
            <a:ext cx="366903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370BC9-178D-40D4-A59E-ECD846176F37}"/>
              </a:ext>
            </a:extLst>
          </p:cNvPr>
          <p:cNvSpPr/>
          <p:nvPr/>
        </p:nvSpPr>
        <p:spPr>
          <a:xfrm>
            <a:off x="336042" y="2103120"/>
            <a:ext cx="3670146" cy="178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192925F2-7818-C90F-FE94-C458CE060CE6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13" r="1410"/>
          <a:stretch/>
        </p:blipFill>
        <p:spPr>
          <a:xfrm>
            <a:off x="3985657" y="0"/>
            <a:ext cx="5158342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F7025D-6F27-18B9-14CA-1455C7C0AB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4729" y="3471789"/>
            <a:ext cx="5100198" cy="3391998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>
        <p:nvSpPr>
          <p:cNvPr id="5" name="Rectangle: Rounded Corners 15">
            <a:extLst>
              <a:ext uri="{FF2B5EF4-FFF2-40B4-BE49-F238E27FC236}">
                <a16:creationId xmlns:a16="http://schemas.microsoft.com/office/drawing/2014/main" id="{4562FE88-AC48-B17D-0B39-296E4098DEB8}"/>
              </a:ext>
            </a:extLst>
          </p:cNvPr>
          <p:cNvSpPr/>
          <p:nvPr/>
        </p:nvSpPr>
        <p:spPr>
          <a:xfrm>
            <a:off x="250315" y="571350"/>
            <a:ext cx="4715223" cy="571515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D891699D-C159-76D3-0C79-988C9DD5AE03}"/>
              </a:ext>
            </a:extLst>
          </p:cNvPr>
          <p:cNvSpPr txBox="1">
            <a:spLocks/>
          </p:cNvSpPr>
          <p:nvPr/>
        </p:nvSpPr>
        <p:spPr>
          <a:xfrm>
            <a:off x="569711" y="875951"/>
            <a:ext cx="3624601" cy="787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6600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n-US" sz="3000" dirty="0">
                <a:latin typeface="Lexend Deca Medium" pitchFamily="2" charset="77"/>
              </a:rPr>
              <a:t>Grains in our Diet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3A8F7786-73DE-B700-3F9C-12B62FC5763A}"/>
              </a:ext>
            </a:extLst>
          </p:cNvPr>
          <p:cNvSpPr txBox="1">
            <a:spLocks/>
          </p:cNvSpPr>
          <p:nvPr/>
        </p:nvSpPr>
        <p:spPr>
          <a:xfrm>
            <a:off x="569711" y="1806047"/>
            <a:ext cx="4395712" cy="486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2000" dirty="0">
                <a:latin typeface="Lexend Deca Light" pitchFamily="2" charset="77"/>
              </a:rPr>
              <a:t>There are a variety of kinds of grains we can include in our diet - </a:t>
            </a:r>
            <a:r>
              <a:rPr lang="en-US" sz="2000" u="sng" dirty="0">
                <a:latin typeface="Lexend Deca Light" pitchFamily="2" charset="77"/>
              </a:rPr>
              <a:t>rice, wheat, oats, corn, barley, soybeans, quinoa, and more!</a:t>
            </a:r>
          </a:p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2000" dirty="0">
                <a:latin typeface="Lexend Deca Light" pitchFamily="2" charset="77"/>
              </a:rPr>
              <a:t>Grains are part of a healthy diet.</a:t>
            </a:r>
          </a:p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2000" dirty="0">
                <a:latin typeface="Lexend Deca Light" pitchFamily="2" charset="77"/>
              </a:rPr>
              <a:t>Grains provide carbohydrates, protein, fat, and several minerals.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2000" dirty="0">
                <a:latin typeface="Lexend Deca Light" pitchFamily="2" charset="77"/>
              </a:rPr>
              <a:t>Grains are excellent for slow-release energy.</a:t>
            </a:r>
          </a:p>
          <a:p>
            <a:pPr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</a:pPr>
            <a:endParaRPr lang="en-US" sz="2000" dirty="0">
              <a:latin typeface="Lexend Deca Light" pitchFamily="2" charset="77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2236377-3C53-9068-EF13-BE38BF2EF404}"/>
              </a:ext>
            </a:extLst>
          </p:cNvPr>
          <p:cNvCxnSpPr/>
          <p:nvPr/>
        </p:nvCxnSpPr>
        <p:spPr>
          <a:xfrm>
            <a:off x="688464" y="1678047"/>
            <a:ext cx="3188569" cy="0"/>
          </a:xfrm>
          <a:prstGeom prst="line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1155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499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158" y="2194560"/>
            <a:ext cx="366903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158" y="2194560"/>
            <a:ext cx="366903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370BC9-178D-40D4-A59E-ECD846176F37}"/>
              </a:ext>
            </a:extLst>
          </p:cNvPr>
          <p:cNvSpPr/>
          <p:nvPr/>
        </p:nvSpPr>
        <p:spPr>
          <a:xfrm>
            <a:off x="336042" y="2103120"/>
            <a:ext cx="3670146" cy="178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7A4A6D9F-D11B-F009-5271-3AA30F1C775D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5" r="9548" b="4217"/>
          <a:stretch/>
        </p:blipFill>
        <p:spPr>
          <a:xfrm>
            <a:off x="3985657" y="0"/>
            <a:ext cx="5158342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49EDFD-2528-E969-8E8B-00D8EEA8B5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0544" y="3471789"/>
            <a:ext cx="5148568" cy="3391998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>
        <p:nvSpPr>
          <p:cNvPr id="12" name="Rectangle: Rounded Corners 15">
            <a:extLst>
              <a:ext uri="{FF2B5EF4-FFF2-40B4-BE49-F238E27FC236}">
                <a16:creationId xmlns:a16="http://schemas.microsoft.com/office/drawing/2014/main" id="{FA2A053D-F5F7-58B2-5EAA-2FE20BDF7024}"/>
              </a:ext>
            </a:extLst>
          </p:cNvPr>
          <p:cNvSpPr/>
          <p:nvPr/>
        </p:nvSpPr>
        <p:spPr>
          <a:xfrm>
            <a:off x="250316" y="571350"/>
            <a:ext cx="4671308" cy="571515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8CDC90DF-BCFB-363E-F857-48AF3D2633FB}"/>
              </a:ext>
            </a:extLst>
          </p:cNvPr>
          <p:cNvSpPr txBox="1">
            <a:spLocks/>
          </p:cNvSpPr>
          <p:nvPr/>
        </p:nvSpPr>
        <p:spPr>
          <a:xfrm>
            <a:off x="567267" y="725909"/>
            <a:ext cx="3624601" cy="787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6600"/>
                </a:solidFill>
                <a:latin typeface="Arial Rounded MT Bold" panose="020F0704030504030204" pitchFamily="34" charset="0"/>
                <a:ea typeface="+mj-ea"/>
                <a:cs typeface="+mj-cs"/>
              </a:defRPr>
            </a:lvl1pPr>
          </a:lstStyle>
          <a:p>
            <a:r>
              <a:rPr lang="en-US" sz="3000" dirty="0">
                <a:latin typeface="Lexend Deca Medium" pitchFamily="2" charset="77"/>
              </a:rPr>
              <a:t>Gluten-Free Grains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D2A4D950-691A-358E-777F-80A0A97E0B68}"/>
              </a:ext>
            </a:extLst>
          </p:cNvPr>
          <p:cNvSpPr txBox="1">
            <a:spLocks/>
          </p:cNvSpPr>
          <p:nvPr/>
        </p:nvSpPr>
        <p:spPr>
          <a:xfrm>
            <a:off x="569711" y="1639115"/>
            <a:ext cx="3757579" cy="486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1800" dirty="0">
                <a:latin typeface="Lexend Deca Light" pitchFamily="2" charset="77"/>
              </a:rPr>
              <a:t>What is gluten?  It’s a type of protein in some grains.</a:t>
            </a:r>
          </a:p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1800" dirty="0">
                <a:latin typeface="Lexend Deca Light" pitchFamily="2" charset="77"/>
              </a:rPr>
              <a:t>People who cannot eat gluten can eat gluten-free grain products.</a:t>
            </a:r>
          </a:p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1800" dirty="0">
                <a:latin typeface="Lexend Deca Light" pitchFamily="2" charset="77"/>
              </a:rPr>
              <a:t>Ontario-grown corn, soybeans, and oats are used in gluten-free food. </a:t>
            </a:r>
          </a:p>
          <a:p>
            <a:pPr marL="0" indent="0">
              <a:lnSpc>
                <a:spcPct val="112000"/>
              </a:lnSpc>
              <a:spcBef>
                <a:spcPts val="240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None/>
            </a:pPr>
            <a:r>
              <a:rPr lang="en-US" sz="1800" dirty="0">
                <a:latin typeface="Lexend Deca Light" pitchFamily="2" charset="77"/>
              </a:rPr>
              <a:t>People who can’t eat gluten should read labels carefully to be sure the food is safe for them.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B1EE224-34C1-8ED2-2E02-4DCAAC81EF3B}"/>
              </a:ext>
            </a:extLst>
          </p:cNvPr>
          <p:cNvCxnSpPr/>
          <p:nvPr/>
        </p:nvCxnSpPr>
        <p:spPr>
          <a:xfrm>
            <a:off x="688464" y="1513542"/>
            <a:ext cx="3188569" cy="0"/>
          </a:xfrm>
          <a:prstGeom prst="line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075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9880</TotalTime>
  <Words>1361</Words>
  <Application>Microsoft Office PowerPoint</Application>
  <PresentationFormat>On-screen Show (4:3)</PresentationFormat>
  <Paragraphs>148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Arial Rounded MT Bold</vt:lpstr>
      <vt:lpstr>Calibri</vt:lpstr>
      <vt:lpstr>Century Gothic</vt:lpstr>
      <vt:lpstr>IIKLH K+ Arial MT</vt:lpstr>
      <vt:lpstr>Lexend Deca Light</vt:lpstr>
      <vt:lpstr>Lexend Deca Medium</vt:lpstr>
      <vt:lpstr>Noto Sans Symbols</vt:lpstr>
      <vt:lpstr>Symbol</vt:lpstr>
      <vt:lpstr>Office Theme</vt:lpstr>
      <vt:lpstr>PowerPoint Presentation</vt:lpstr>
      <vt:lpstr>A Note for Teachers </vt:lpstr>
      <vt:lpstr>Expectations</vt:lpstr>
      <vt:lpstr>PowerPoint Presentation</vt:lpstr>
      <vt:lpstr>Learning Goals</vt:lpstr>
      <vt:lpstr>Minds ON!</vt:lpstr>
      <vt:lpstr>PowerPoint Presentation</vt:lpstr>
      <vt:lpstr>PowerPoint Presentation</vt:lpstr>
      <vt:lpstr>PowerPoint Presentation</vt:lpstr>
      <vt:lpstr>What are Whole Grains?</vt:lpstr>
      <vt:lpstr>Grains Anatomy</vt:lpstr>
      <vt:lpstr>PowerPoint Presentation</vt:lpstr>
      <vt:lpstr>Wrap Up: Guess That Grain!</vt:lpstr>
      <vt:lpstr>Wrap Up: Guess That Grain!</vt:lpstr>
      <vt:lpstr>Check In – What’s Next?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Ratz</dc:creator>
  <cp:lastModifiedBy>Sabrina Di Ilio</cp:lastModifiedBy>
  <cp:revision>195</cp:revision>
  <cp:lastPrinted>2023-02-13T13:28:23Z</cp:lastPrinted>
  <dcterms:created xsi:type="dcterms:W3CDTF">2022-06-20T17:57:32Z</dcterms:created>
  <dcterms:modified xsi:type="dcterms:W3CDTF">2024-12-24T14:05:37Z</dcterms:modified>
</cp:coreProperties>
</file>